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76" r:id="rId1"/>
  </p:sldMasterIdLst>
  <p:notesMasterIdLst>
    <p:notesMasterId r:id="rId22"/>
  </p:notesMasterIdLst>
  <p:sldIdLst>
    <p:sldId id="257" r:id="rId2"/>
    <p:sldId id="302" r:id="rId3"/>
    <p:sldId id="259" r:id="rId4"/>
    <p:sldId id="301" r:id="rId5"/>
    <p:sldId id="262" r:id="rId6"/>
    <p:sldId id="272" r:id="rId7"/>
    <p:sldId id="273" r:id="rId8"/>
    <p:sldId id="274" r:id="rId9"/>
    <p:sldId id="294" r:id="rId10"/>
    <p:sldId id="266" r:id="rId11"/>
    <p:sldId id="267" r:id="rId12"/>
    <p:sldId id="281" r:id="rId13"/>
    <p:sldId id="276" r:id="rId14"/>
    <p:sldId id="280" r:id="rId15"/>
    <p:sldId id="279" r:id="rId16"/>
    <p:sldId id="282" r:id="rId17"/>
    <p:sldId id="270" r:id="rId18"/>
    <p:sldId id="297" r:id="rId19"/>
    <p:sldId id="299" r:id="rId20"/>
    <p:sldId id="300" r:id="rId21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84958" autoAdjust="0"/>
  </p:normalViewPr>
  <p:slideViewPr>
    <p:cSldViewPr>
      <p:cViewPr>
        <p:scale>
          <a:sx n="100" d="100"/>
          <a:sy n="100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781890489534081E-2"/>
          <c:y val="6.3165775698125051E-2"/>
          <c:w val="0.5701402674335978"/>
          <c:h val="0.794306904967548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тренеров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2"/>
                <c:pt idx="0">
                  <c:v>ДЮСШ1</c:v>
                </c:pt>
                <c:pt idx="1">
                  <c:v>ДЮСШ2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Iкатегория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2"/>
                <c:pt idx="0">
                  <c:v>ДЮСШ1</c:v>
                </c:pt>
                <c:pt idx="1">
                  <c:v>ДЮСШ2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</c:v>
                </c:pt>
                <c:pt idx="1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высшая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2"/>
                <c:pt idx="0">
                  <c:v>ДЮСШ1</c:v>
                </c:pt>
                <c:pt idx="1">
                  <c:v>ДЮСШ2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</c:v>
                </c:pt>
                <c:pt idx="1">
                  <c:v>9</c:v>
                </c:pt>
              </c:numCache>
            </c:numRef>
          </c:val>
        </c:ser>
        <c:axId val="105430016"/>
        <c:axId val="105435904"/>
      </c:barChart>
      <c:catAx>
        <c:axId val="105430016"/>
        <c:scaling>
          <c:orientation val="minMax"/>
        </c:scaling>
        <c:axPos val="b"/>
        <c:tickLblPos val="nextTo"/>
        <c:crossAx val="105435904"/>
        <c:crosses val="autoZero"/>
        <c:auto val="1"/>
        <c:lblAlgn val="ctr"/>
        <c:lblOffset val="100"/>
      </c:catAx>
      <c:valAx>
        <c:axId val="105435904"/>
        <c:scaling>
          <c:orientation val="minMax"/>
        </c:scaling>
        <c:axPos val="l"/>
        <c:majorGridlines/>
        <c:numFmt formatCode="General" sourceLinked="1"/>
        <c:tickLblPos val="nextTo"/>
        <c:crossAx val="1054300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8581030283716272E-2"/>
          <c:y val="3.3648930447501862E-2"/>
          <c:w val="0.65397302730793461"/>
          <c:h val="0.800648039967819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тренеров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ДЮСШ1</c:v>
                </c:pt>
                <c:pt idx="1">
                  <c:v>ДЮСШ4</c:v>
                </c:pt>
                <c:pt idx="2">
                  <c:v>ДЮСШ2</c:v>
                </c:pt>
                <c:pt idx="3">
                  <c:v>ДЮСШ3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19</c:v>
                </c:pt>
                <c:pt idx="2">
                  <c:v>21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Iкатегория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ДЮСШ1</c:v>
                </c:pt>
                <c:pt idx="1">
                  <c:v>ДЮСШ4</c:v>
                </c:pt>
                <c:pt idx="2">
                  <c:v>ДЮСШ2</c:v>
                </c:pt>
                <c:pt idx="3">
                  <c:v>ДЮСШ3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высшая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ДЮСШ1</c:v>
                </c:pt>
                <c:pt idx="1">
                  <c:v>ДЮСШ4</c:v>
                </c:pt>
                <c:pt idx="2">
                  <c:v>ДЮСШ2</c:v>
                </c:pt>
                <c:pt idx="3">
                  <c:v>ДЮСШ3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axId val="31364608"/>
        <c:axId val="31366144"/>
      </c:barChart>
      <c:catAx>
        <c:axId val="31364608"/>
        <c:scaling>
          <c:orientation val="minMax"/>
        </c:scaling>
        <c:axPos val="b"/>
        <c:tickLblPos val="nextTo"/>
        <c:crossAx val="31366144"/>
        <c:crosses val="autoZero"/>
        <c:auto val="1"/>
        <c:lblAlgn val="ctr"/>
        <c:lblOffset val="100"/>
      </c:catAx>
      <c:valAx>
        <c:axId val="31366144"/>
        <c:scaling>
          <c:orientation val="minMax"/>
        </c:scaling>
        <c:axPos val="l"/>
        <c:majorGridlines/>
        <c:numFmt formatCode="General" sourceLinked="1"/>
        <c:tickLblPos val="nextTo"/>
        <c:crossAx val="313646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100" dirty="0"/>
              <a:t>доля имеющих категорию </a:t>
            </a:r>
            <a:r>
              <a:rPr lang="ru-RU" sz="1100" dirty="0" smtClean="0"/>
              <a:t>в ДЮСШ1, 4</a:t>
            </a:r>
            <a:endParaRPr lang="ru-RU" sz="1100" dirty="0"/>
          </a:p>
        </c:rich>
      </c:tx>
      <c:layout>
        <c:manualLayout>
          <c:xMode val="edge"/>
          <c:yMode val="edge"/>
          <c:x val="0.18420327034369918"/>
          <c:y val="2.915416805540124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имеющих категорию ДЮСШ1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52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доля имеющих категорию </a:t>
            </a:r>
            <a:r>
              <a:rPr lang="ru-RU" sz="1200" dirty="0" smtClean="0"/>
              <a:t>в ДЮСШ 2,3</a:t>
            </a:r>
            <a:endParaRPr lang="ru-RU" sz="12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имеющих категорию ДЮСШ2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71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2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2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FEC5C6D9-4A5F-4AF5-9FCC-F951F7672162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9300"/>
            <a:ext cx="4987925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2766" tIns="46383" rIns="92766" bIns="4638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2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2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3B1BE95B-2CAD-42FA-98FB-3CE4FFCB7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576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6441BA08-DB81-41F1-8F73-0AFEA2AF0C44}" type="slidenum">
              <a:rPr lang="ru-RU">
                <a:solidFill>
                  <a:prstClr val="black"/>
                </a:solidFill>
              </a:rPr>
              <a:pPr eaLnBrk="1" hangingPunct="1"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C0E34160-A897-417F-9E9A-B861E6120E35}" type="slidenum">
              <a:rPr lang="ru-RU">
                <a:solidFill>
                  <a:prstClr val="black"/>
                </a:solidFill>
              </a:rPr>
              <a:pPr eaLnBrk="1" hangingPunct="1"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3936" indent="-173936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EB19A6C7-02B1-4859-8137-EC5955FC8B57}" type="slidenum">
              <a:rPr lang="ru-RU">
                <a:solidFill>
                  <a:prstClr val="black"/>
                </a:solidFill>
              </a:rPr>
              <a:pPr eaLnBrk="1" hangingPunct="1"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3936" indent="-173936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EB19A6C7-02B1-4859-8137-EC5955FC8B57}" type="slidenum">
              <a:rPr lang="ru-RU">
                <a:solidFill>
                  <a:prstClr val="black"/>
                </a:solidFill>
              </a:rPr>
              <a:pPr eaLnBrk="1" hangingPunct="1"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C0E34160-A897-417F-9E9A-B861E6120E35}" type="slidenum">
              <a:rPr lang="ru-RU">
                <a:solidFill>
                  <a:prstClr val="black"/>
                </a:solidFill>
              </a:rPr>
              <a:pPr eaLnBrk="1" hangingPunct="1"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3936" indent="-173936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EB19A6C7-02B1-4859-8137-EC5955FC8B57}" type="slidenum">
              <a:rPr lang="ru-RU">
                <a:solidFill>
                  <a:prstClr val="black"/>
                </a:solidFill>
              </a:rPr>
              <a:pPr eaLnBrk="1" hangingPunct="1"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3936" indent="-173936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EB19A6C7-02B1-4859-8137-EC5955FC8B57}" type="slidenum">
              <a:rPr lang="ru-RU">
                <a:solidFill>
                  <a:prstClr val="black"/>
                </a:solidFill>
              </a:rPr>
              <a:pPr eaLnBrk="1" hangingPunct="1"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3936" indent="-173936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EB19A6C7-02B1-4859-8137-EC5955FC8B57}" type="slidenum">
              <a:rPr lang="ru-RU">
                <a:solidFill>
                  <a:prstClr val="black"/>
                </a:solidFill>
              </a:rPr>
              <a:pPr eaLnBrk="1" hangingPunct="1"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7659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Предусмотрено, что если работнику в период работы присваивается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категория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об этом в трудовой книжке в установленном порядке производится соответствующая запись.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BE95B-2CAD-42FA-98FB-3CE4FFCB756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BE95B-2CAD-42FA-98FB-3CE4FFCB756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Новый порядок </a:t>
            </a:r>
            <a:r>
              <a:rPr lang="ru-RU" dirty="0" smtClean="0">
                <a:latin typeface="Arial" charset="0"/>
                <a:cs typeface="Arial" charset="0"/>
              </a:rPr>
              <a:t>аттестации педагогических работников, утвержденный   Приказом  </a:t>
            </a:r>
            <a:r>
              <a:rPr lang="ru-RU" dirty="0" err="1" smtClean="0">
                <a:latin typeface="Arial" charset="0"/>
                <a:cs typeface="Arial" charset="0"/>
              </a:rPr>
              <a:t>Минобрнауки</a:t>
            </a:r>
            <a:r>
              <a:rPr lang="ru-RU" dirty="0" smtClean="0">
                <a:latin typeface="Arial" charset="0"/>
                <a:cs typeface="Arial" charset="0"/>
              </a:rPr>
              <a:t> РФ от 7.04.2014 № 276 «Об утверждении порядка аттестации педагогических работников организаций, осуществляющих образовательную деятельность», </a:t>
            </a:r>
            <a:r>
              <a:rPr lang="ru-RU" dirty="0" smtClean="0"/>
              <a:t>определяет </a:t>
            </a:r>
            <a:r>
              <a:rPr lang="ru-RU" b="1" dirty="0" smtClean="0"/>
              <a:t>правила, основные задачи и принципы проведения аттестации педагогических работников организации.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BC3EB83F-4E32-46C6-B5A2-347302A8C299}" type="slidenum">
              <a:rPr lang="ru-RU">
                <a:solidFill>
                  <a:prstClr val="black"/>
                </a:solidFill>
              </a:rPr>
              <a:pPr eaLnBrk="1" hangingPunct="1"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Новый порядок </a:t>
            </a:r>
            <a:r>
              <a:rPr lang="ru-RU" dirty="0" smtClean="0">
                <a:latin typeface="Arial" charset="0"/>
                <a:cs typeface="Arial" charset="0"/>
              </a:rPr>
              <a:t>аттестации педагогических работников, утвержденный   Приказом  </a:t>
            </a:r>
            <a:r>
              <a:rPr lang="ru-RU" dirty="0" err="1" smtClean="0">
                <a:latin typeface="Arial" charset="0"/>
                <a:cs typeface="Arial" charset="0"/>
              </a:rPr>
              <a:t>Минобрнауки</a:t>
            </a:r>
            <a:r>
              <a:rPr lang="ru-RU" dirty="0" smtClean="0">
                <a:latin typeface="Arial" charset="0"/>
                <a:cs typeface="Arial" charset="0"/>
              </a:rPr>
              <a:t> РФ от 7.04.2014 № 276 «Об утверждении порядка аттестации педагогических работников организаций, осуществляющих образовательную деятельность», </a:t>
            </a:r>
            <a:r>
              <a:rPr lang="ru-RU" dirty="0" smtClean="0"/>
              <a:t>определяет </a:t>
            </a:r>
            <a:r>
              <a:rPr lang="ru-RU" b="1" dirty="0" smtClean="0"/>
              <a:t>правила, основные задачи и принципы проведения аттестации педагогических работников организации.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BC3EB83F-4E32-46C6-B5A2-347302A8C299}" type="slidenum">
              <a:rPr lang="ru-RU">
                <a:solidFill>
                  <a:prstClr val="black"/>
                </a:solidFill>
              </a:rPr>
              <a:pPr eaLnBrk="1" hangingPunct="1"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itchFamily="2" charset="2"/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Из положений  Нового  порядка следует, что аттестация педагогических работников фактически предусматривает два ее вида: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Arial" pitchFamily="34" charset="0"/>
                <a:cs typeface="Arial" pitchFamily="34" charset="0"/>
              </a:rPr>
              <a:t> аттестация, проводимая в целях  в подтверждения соответствия педагогических работников занимаемым ими должностям на основе оценки их профессиональной деятельности;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Arial" pitchFamily="34" charset="0"/>
                <a:cs typeface="Arial" pitchFamily="34" charset="0"/>
              </a:rPr>
              <a:t> аттестация, проводимая в целях установления педагогическим работникам квалификационной категории. 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B109DF37-B5C4-4235-9EDB-CB96BCC70679}" type="slidenum">
              <a:rPr lang="ru-RU">
                <a:solidFill>
                  <a:prstClr val="black"/>
                </a:solidFill>
              </a:rPr>
              <a:pPr eaLnBrk="1" hangingPunct="1"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ru-RU" strike="sng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7135C515-01E9-482B-830F-B1E4A5CE96F0}" type="slidenum">
              <a:rPr lang="ru-RU">
                <a:solidFill>
                  <a:prstClr val="black"/>
                </a:solidFill>
              </a:rPr>
              <a:pPr eaLnBrk="1" hangingPunct="1"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423C35DC-DE71-4501-8894-A6A432DBD15E}" type="slidenum">
              <a:rPr lang="ru-RU">
                <a:solidFill>
                  <a:prstClr val="black"/>
                </a:solidFill>
              </a:rPr>
              <a:pPr eaLnBrk="1" hangingPunct="1"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423C35DC-DE71-4501-8894-A6A432DBD15E}" type="slidenum">
              <a:rPr lang="ru-RU">
                <a:solidFill>
                  <a:prstClr val="black"/>
                </a:solidFill>
              </a:rPr>
              <a:pPr eaLnBrk="1" hangingPunct="1"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3723" indent="-289893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9574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3403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7232" indent="-23191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1062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1489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8721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42550" indent="-2319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423C35DC-DE71-4501-8894-A6A432DBD15E}" type="slidenum">
              <a:rPr lang="ru-RU">
                <a:solidFill>
                  <a:prstClr val="black"/>
                </a:solidFill>
              </a:rPr>
              <a:pPr eaLnBrk="1" hangingPunct="1"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02794F-71D6-424E-A7C9-C0D1AE78E7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26533-BA49-4675-9D07-22E5741DD6D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15CF8D-3609-4B7D-AEDF-593C8EC647A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948E9-61CD-40F9-B112-A294C16CB71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860FDF-C151-4B85-B8A0-43F6B0F1D70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5C6B7-34F2-4421-B8A0-12CEDC946FD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56F95-D75A-4AEB-92E5-2AF3F6E5EC0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A97C5-8DDF-459A-AA08-578A47A6116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0F0B38-97B4-4092-BD12-6FEF1606F63E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CFBB0-6B4D-4955-BFCC-5A8BD7A5DE5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115E6B-BA07-4DD1-B201-B63E0239F17F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7ECA3-BE7C-423C-983F-13A7C6C2EA8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3C486-50DE-4A05-9FE8-93D4D92FA8DF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513D2-22B1-4D96-9CC6-083AA3937DA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BE9CA-62E1-4BD8-99D2-5507FC97F57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19AA1-BE76-4076-9277-6B0E61FB06D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46C357-FB5D-40A9-8E34-22710BB5948B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D3335-2AB1-4045-A114-0C133BBF859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73941-D975-41AD-9900-B7DA5F645548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AFEDA-462C-41FD-9476-2539F56AC22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3C1233-0AD3-4D49-A1D4-72B5B9088A7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F41B02C-6E16-4C18-BAD3-83BF06AF185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4E195E-47FF-4F51-98B8-70195A9634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Calibri" pitchFamily="34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Calibri" pitchFamily="34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C3AC28-A85B-4947-BEDB-8F2D7B0B43E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Calibri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admtyumen.ru/attestaciya-pedrabotnika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79;&#1072;&#1103;&#1074;&#1083;&#1077;&#1085;&#1080;&#1077;_&#1074;_&#1072;&#1090;_&#1082;_&#1044;&#1054;&#1080;&#1053;.doc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0"/>
            <a:ext cx="1640132" cy="161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46913" y="6376988"/>
            <a:ext cx="2133600" cy="365125"/>
          </a:xfrm>
        </p:spPr>
        <p:txBody>
          <a:bodyPr/>
          <a:lstStyle/>
          <a:p>
            <a:pPr algn="r">
              <a:defRPr/>
            </a:pPr>
            <a:fld id="{7290EEF3-2DCD-4612-BFC2-D3B29647E7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algn="r">
                <a:defRPr/>
              </a:pPr>
              <a:t>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642938" y="959049"/>
            <a:ext cx="7786687" cy="627864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dirty="0">
              <a:solidFill>
                <a:srgbClr val="415B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Аттестация педагогических работников. Проблемы. Актуальные вопросы.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6A2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6A2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6A2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6A2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6A2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6A2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6A2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6A2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6A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9506" name="Picture 2" descr="http://static.diary.ru/userdir/2/7/2/4/2724529/7387980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0"/>
            <a:ext cx="1422554" cy="164305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143372" y="5357826"/>
            <a:ext cx="4786314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sz="4400" b="1" dirty="0" smtClean="0">
                <a:solidFill>
                  <a:prstClr val="black"/>
                </a:solidFill>
                <a:latin typeface="Arial" charset="0"/>
              </a:rPr>
            </a:br>
            <a:r>
              <a:rPr lang="ru-RU" sz="4400" b="1" dirty="0" smtClean="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sz="4400" b="1" dirty="0" smtClean="0">
                <a:solidFill>
                  <a:prstClr val="black"/>
                </a:solidFill>
                <a:latin typeface="Arial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Малиновская Татьяна Геннадьевна, ОФК, методист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МАУ ДО «ДЮСШ №1» г.Тобольска</a:t>
            </a:r>
            <a:endParaRPr lang="ru-RU" b="1" dirty="0" smtClean="0">
              <a:solidFill>
                <a:srgbClr val="C00000"/>
              </a:solidFill>
              <a:latin typeface="Franklin Gothic Book" pitchFamily="34" charset="0"/>
            </a:endParaRPr>
          </a:p>
        </p:txBody>
      </p:sp>
      <p:pic>
        <p:nvPicPr>
          <p:cNvPr id="149508" name="Picture 4" descr="http://kara.izumzum.ru/health/programma-mejdunarodnoj-nauchno-prakticheskoj-konferencii-glob/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0"/>
            <a:ext cx="1352509" cy="1714488"/>
          </a:xfrm>
          <a:prstGeom prst="rect">
            <a:avLst/>
          </a:prstGeom>
          <a:noFill/>
        </p:spPr>
      </p:pic>
      <p:pic>
        <p:nvPicPr>
          <p:cNvPr id="149510" name="Picture 6" descr="http://obmendoc.ru/uploads/user_files/11/562a27e71783dec8cc88b840d98d7a4f/9/%D0%BA%D0%BE%D0%BC%D0%BD%D0%B0%D1%82%D0%B0%20%D0%B4%D0%BE%D1%81%D1%83%D0%B3%D0%B0/%D1%81%D1%82%D0%B5%D0%BD%D0%B4%20%D0%9E%D0%A1%20%D0%9F%D0%92%D0%9E%20%D0%A1%D0%9D%D0%93/%D0%93%D0%B5%D1%80%D0%B1%D1%8B%20%D0%B8%20%D1%84%D0%BB%D0%B0%D0%B3%D0%B8%20%D0%A1%D0%9D%D0%93/%D0%93%D0%B5%D1%80%D0%B1%20%D0%A0%D0%A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0"/>
            <a:ext cx="1500197" cy="1692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500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0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2D7FCD2-2BCD-4488-B0E9-1F7AC5545E55}" type="slidenum">
              <a:rPr lang="ru-RU" sz="1000">
                <a:solidFill>
                  <a:srgbClr val="B13F9A">
                    <a:shade val="50000"/>
                  </a:srgb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000">
              <a:solidFill>
                <a:srgbClr val="B13F9A">
                  <a:shade val="50000"/>
                </a:srgbClr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323850" y="2420888"/>
            <a:ext cx="8496300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Аттестация в целях установления квалификационной категории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- предусматривает установление первой или высшей КК (п. 24 Порядка);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- проводится по желанию педагогических работников;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- срок действия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лет;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- срок действия квалификационной категории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продлению не </a:t>
            </a:r>
            <a:r>
              <a:rPr lang="ru-RU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подлежит </a:t>
            </a: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323528" y="4941168"/>
            <a:ext cx="8496300" cy="86409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претендующих на 1 квалификационную категорию 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предварительного прохождения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аттестации на соответствие занимаемой должности не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требуется</a:t>
            </a:r>
            <a:endParaRPr lang="ru-RU" sz="1500" dirty="0">
              <a:solidFill>
                <a:srgbClr val="F4E7ED">
                  <a:lumMod val="1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245" name="Прямоугольник 16"/>
          <p:cNvSpPr>
            <a:spLocks noChangeArrowheads="1"/>
          </p:cNvSpPr>
          <p:nvPr/>
        </p:nvSpPr>
        <p:spPr bwMode="auto">
          <a:xfrm>
            <a:off x="0" y="285728"/>
            <a:ext cx="87154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Аттестация педагогических работников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на квалификационные категории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категории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9191" y="908720"/>
            <a:ext cx="8496300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Аттестация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педагогических работников в целях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установления квалификационной категории (первая или высшая)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осуществляется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Аттестационной комиссией Департамента образования и науки Тюменской области (Аттестационная комиссия), утвержденной  приказом №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336/ОД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24.09.2015 (письмо №6210 от 28.09.2015г)</a:t>
            </a:r>
            <a:endParaRPr lang="ru-RU" sz="15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ятно 2 7"/>
          <p:cNvSpPr/>
          <p:nvPr/>
        </p:nvSpPr>
        <p:spPr>
          <a:xfrm>
            <a:off x="7572396" y="3429000"/>
            <a:ext cx="1285884" cy="642942"/>
          </a:xfrm>
          <a:prstGeom prst="irregularSeal2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NEW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0"/>
            <a:ext cx="100010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617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0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74BBF53-0EFC-4CF8-9664-5D3B609069FB}" type="slidenum">
              <a:rPr lang="ru-RU" sz="1000">
                <a:solidFill>
                  <a:srgbClr val="B13F9A">
                    <a:shade val="50000"/>
                  </a:srgb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z="1000">
              <a:solidFill>
                <a:srgbClr val="B13F9A">
                  <a:shade val="50000"/>
                </a:srgbClr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1042988" y="836613"/>
            <a:ext cx="7386637" cy="72072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этап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Подача заявления</a:t>
            </a: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1042988" y="1652588"/>
            <a:ext cx="7386637" cy="9128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этап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Проведение всестороннего анализа профессиональной  деятельности педагогического работника</a:t>
            </a: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1042988" y="2708275"/>
            <a:ext cx="7386637" cy="72072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этап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Обработка результатов деятельности, подготовка заключения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1042988" y="4508500"/>
            <a:ext cx="7410450" cy="79270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этап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Принятие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решения аттестационной комиссией.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1042988" y="3644900"/>
            <a:ext cx="7399337" cy="64135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IV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этап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Передача документов в аттестационную комиссию</a:t>
            </a:r>
          </a:p>
        </p:txBody>
      </p:sp>
      <p:sp>
        <p:nvSpPr>
          <p:cNvPr id="10248" name="Прямоугольник 16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Этапы проведения аттестации педагогических работников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на квалификационные категории (КК)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0"/>
            <a:ext cx="100010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801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0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74BBF53-0EFC-4CF8-9664-5D3B609069FB}" type="slidenum">
              <a:rPr lang="ru-RU" sz="1000">
                <a:solidFill>
                  <a:srgbClr val="B13F9A">
                    <a:shade val="50000"/>
                  </a:srgb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z="1000">
              <a:solidFill>
                <a:srgbClr val="B13F9A">
                  <a:shade val="50000"/>
                </a:srgbClr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313282" y="970367"/>
            <a:ext cx="8424936" cy="209859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Аттестация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проводится на основании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заявления (новый бланк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заявления),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подаваемых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аттестационную комиссию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направляемых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педработниками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почте письмом с уведомлением о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вручении (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625000, г. Тюмень, ул. Володарского 49, кабинет 401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 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форме электронного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документа с уведомлением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mail: attestped@mail.ru)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Портале государственных и муниципальных услуг в сфере образования Тюменской области </a:t>
            </a:r>
            <a:r>
              <a:rPr lang="en-US" sz="1700" dirty="0" smtClean="0">
                <a:solidFill>
                  <a:schemeClr val="tx1"/>
                </a:solidFill>
              </a:rPr>
              <a:t>(</a:t>
            </a:r>
            <a:r>
              <a:rPr lang="en-US" sz="1700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ru-RU" sz="1700" dirty="0">
                <a:solidFill>
                  <a:schemeClr val="tx1"/>
                </a:solidFill>
                <a:hlinkClick r:id="rId3"/>
              </a:rPr>
              <a:t>://</a:t>
            </a:r>
            <a:r>
              <a:rPr lang="en-US" sz="1700" dirty="0">
                <a:solidFill>
                  <a:schemeClr val="tx1"/>
                </a:solidFill>
                <a:hlinkClick r:id="rId3"/>
              </a:rPr>
              <a:t>education</a:t>
            </a:r>
            <a:r>
              <a:rPr lang="ru-RU" sz="1700" dirty="0">
                <a:solidFill>
                  <a:schemeClr val="tx1"/>
                </a:solidFill>
                <a:hlinkClick r:id="rId3"/>
              </a:rPr>
              <a:t>.</a:t>
            </a:r>
            <a:r>
              <a:rPr lang="en-US" sz="1700" dirty="0" err="1">
                <a:solidFill>
                  <a:schemeClr val="tx1"/>
                </a:solidFill>
                <a:hlinkClick r:id="rId3"/>
              </a:rPr>
              <a:t>admtyumen</a:t>
            </a:r>
            <a:r>
              <a:rPr lang="ru-RU" sz="1700" dirty="0">
                <a:solidFill>
                  <a:schemeClr val="tx1"/>
                </a:solidFill>
                <a:hlinkClick r:id="rId3"/>
              </a:rPr>
              <a:t>.</a:t>
            </a:r>
            <a:r>
              <a:rPr lang="en-US" sz="1700" dirty="0" err="1">
                <a:solidFill>
                  <a:schemeClr val="tx1"/>
                </a:solidFill>
                <a:hlinkClick r:id="rId3"/>
              </a:rPr>
              <a:t>ru</a:t>
            </a:r>
            <a:r>
              <a:rPr lang="ru-RU" sz="1700" dirty="0">
                <a:solidFill>
                  <a:schemeClr val="tx1"/>
                </a:solidFill>
                <a:hlinkClick r:id="rId3"/>
              </a:rPr>
              <a:t>/</a:t>
            </a:r>
            <a:r>
              <a:rPr lang="en-US" sz="1700" dirty="0" err="1">
                <a:solidFill>
                  <a:schemeClr val="tx1"/>
                </a:solidFill>
                <a:hlinkClick r:id="rId3"/>
              </a:rPr>
              <a:t>attestaciya</a:t>
            </a:r>
            <a:r>
              <a:rPr lang="ru-RU" sz="1700" dirty="0">
                <a:solidFill>
                  <a:schemeClr val="tx1"/>
                </a:solidFill>
                <a:hlinkClick r:id="rId3"/>
              </a:rPr>
              <a:t>-</a:t>
            </a:r>
            <a:r>
              <a:rPr lang="en-US" sz="1700" dirty="0" err="1">
                <a:solidFill>
                  <a:schemeClr val="tx1"/>
                </a:solidFill>
                <a:hlinkClick r:id="rId3"/>
              </a:rPr>
              <a:t>pedrabotnika</a:t>
            </a:r>
            <a:r>
              <a:rPr lang="ru-RU" sz="1700" dirty="0">
                <a:solidFill>
                  <a:schemeClr val="tx1"/>
                </a:solidFill>
                <a:hlinkClick r:id="rId3"/>
              </a:rPr>
              <a:t>/</a:t>
            </a:r>
            <a:r>
              <a:rPr lang="en-US" sz="1700" dirty="0" smtClean="0">
                <a:solidFill>
                  <a:schemeClr val="tx1"/>
                </a:solidFill>
              </a:rPr>
              <a:t>)</a:t>
            </a:r>
            <a:r>
              <a:rPr lang="ru-RU" sz="1700" dirty="0" smtClean="0">
                <a:solidFill>
                  <a:schemeClr val="tx1"/>
                </a:solidFill>
              </a:rPr>
              <a:t>.</a:t>
            </a:r>
            <a:endParaRPr lang="ru-RU" sz="1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313282" y="3212976"/>
            <a:ext cx="8424936" cy="33843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Сроки, предусмотренные положением:</a:t>
            </a:r>
          </a:p>
          <a:p>
            <a:pPr algn="just"/>
            <a:endParaRPr lang="ru-RU" sz="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Заявление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может быть подано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любое время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должно быть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рассмотрено в</a:t>
            </a:r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течение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 календарных дней 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п.32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Порядка) (приложение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к приказу Департамента образования и науки ТО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183/ОД от 11.06.2014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Конкретные </a:t>
            </a:r>
            <a:r>
              <a:rPr lang="ru-RU" sz="1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периоды  аттестации в течение года не установлены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течение этого же срока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осуществляется письменное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уведомление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педагогических работников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сроке и месте проведения их аттестации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Срок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проведения аттестации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каждого  устанавливается индивидуально, составляет </a:t>
            </a:r>
            <a:r>
              <a:rPr lang="ru-RU" sz="16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более 60 календарных дней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учитывает действие ранее установленных квалификационных  категорий  до принятия решения (п. 32 Порядка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Подается за 3 месяца до начала аттестации и срока ее действия.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Прямоугольник 16"/>
          <p:cNvSpPr>
            <a:spLocks noChangeArrowheads="1"/>
          </p:cNvSpPr>
          <p:nvPr/>
        </p:nvSpPr>
        <p:spPr bwMode="auto">
          <a:xfrm>
            <a:off x="285720" y="214290"/>
            <a:ext cx="80010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I 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этап </a:t>
            </a:r>
            <a:r>
              <a:rPr lang="ru-RU" b="1" dirty="0" smtClean="0">
                <a:latin typeface="Arial" charset="0"/>
              </a:rPr>
              <a:t>проведения аттестации педагогических работников на КК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«Подача заявления»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900" y="0"/>
            <a:ext cx="100010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393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0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2D7FCD2-2BCD-4488-B0E9-1F7AC5545E55}" type="slidenum">
              <a:rPr lang="ru-RU" sz="1000">
                <a:solidFill>
                  <a:srgbClr val="B13F9A">
                    <a:shade val="50000"/>
                  </a:srgb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z="1000">
              <a:solidFill>
                <a:srgbClr val="B13F9A">
                  <a:shade val="50000"/>
                </a:srgbClr>
              </a:solidFill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240796" y="908720"/>
            <a:ext cx="8496300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Не может быть отказано в приеме заявления </a:t>
            </a:r>
            <a:r>
              <a:rPr lang="ru-RU" sz="1600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о прохождении аттестации для установления квалификационной категории  </a:t>
            </a:r>
            <a:r>
              <a:rPr lang="ru-RU" sz="1600" b="1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по причине: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 </a:t>
            </a:r>
            <a:r>
              <a:rPr lang="ru-RU" sz="1600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несовпадения у педагогического работника высшего или среднего профессионального образования с направлением подготовки, предъявляемым КХ</a:t>
            </a: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" dirty="0">
              <a:solidFill>
                <a:srgbClr val="F4E7ED">
                  <a:lumMod val="10000"/>
                </a:srgbClr>
              </a:solidFill>
              <a:latin typeface="Arial" charset="0"/>
              <a:cs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истечения </a:t>
            </a:r>
            <a:r>
              <a:rPr lang="ru-RU" sz="1600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срока действия квалификационной категории (первой или высшей) на день подачи заявления</a:t>
            </a: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" dirty="0">
              <a:solidFill>
                <a:srgbClr val="F4E7ED">
                  <a:lumMod val="10000"/>
                </a:srgbClr>
              </a:solidFill>
              <a:latin typeface="Arial" charset="0"/>
              <a:cs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наличия </a:t>
            </a:r>
            <a:r>
              <a:rPr lang="ru-RU" sz="1600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перерыва в работе</a:t>
            </a: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;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" dirty="0">
              <a:solidFill>
                <a:srgbClr val="F4E7ED">
                  <a:lumMod val="10000"/>
                </a:srgbClr>
              </a:solidFill>
              <a:latin typeface="Arial" charset="0"/>
              <a:cs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незначительной </a:t>
            </a:r>
            <a:r>
              <a:rPr lang="ru-RU" sz="1600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продолжительности работы в </a:t>
            </a: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организации.</a:t>
            </a:r>
            <a:endParaRPr lang="ru-RU" sz="1600" dirty="0">
              <a:solidFill>
                <a:srgbClr val="F4E7ED">
                  <a:lumMod val="1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239208" y="3429000"/>
            <a:ext cx="8497887" cy="295232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 приеме заявления </a:t>
            </a:r>
            <a:r>
              <a:rPr lang="ru-RU" sz="16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может быть отказано</a:t>
            </a: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 если педагогический работник обращается </a:t>
            </a:r>
            <a:r>
              <a:rPr lang="ru-RU" sz="1600" b="1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за установлением:</a:t>
            </a:r>
          </a:p>
          <a:p>
            <a:endParaRPr lang="ru-RU" sz="600" b="1" dirty="0" smtClean="0">
              <a:solidFill>
                <a:srgbClr val="F4E7ED">
                  <a:lumMod val="10000"/>
                </a:srgbClr>
              </a:solidFill>
              <a:latin typeface="Arial" charset="0"/>
              <a:cs typeface="Arial" charset="0"/>
            </a:endParaRPr>
          </a:p>
          <a:p>
            <a:endParaRPr lang="ru-RU" sz="600" u="sng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269875" indent="-269875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высшей </a:t>
            </a: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квалификационной категорией </a:t>
            </a:r>
            <a:r>
              <a:rPr lang="ru-RU" sz="1600" b="1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впервые, не имея 1 </a:t>
            </a: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квалификационной </a:t>
            </a:r>
            <a:r>
              <a:rPr lang="ru-RU" sz="1600" b="1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категории;</a:t>
            </a:r>
          </a:p>
          <a:p>
            <a:pPr marL="269875" indent="-269875"/>
            <a:endParaRPr lang="ru-RU" sz="800" b="1" dirty="0" smtClean="0">
              <a:solidFill>
                <a:srgbClr val="F4E7ED">
                  <a:lumMod val="10000"/>
                </a:srgbClr>
              </a:solidFill>
              <a:latin typeface="Arial" charset="0"/>
              <a:cs typeface="Arial" charset="0"/>
            </a:endParaRPr>
          </a:p>
          <a:p>
            <a:pPr marL="269875" indent="-269875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высшей </a:t>
            </a:r>
            <a:r>
              <a:rPr lang="ru-RU" sz="1600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квалификационной категории </a:t>
            </a: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 </a:t>
            </a:r>
            <a:r>
              <a:rPr lang="ru-RU" sz="1600" b="1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ранее, </a:t>
            </a:r>
            <a:r>
              <a:rPr lang="ru-RU" sz="1600" b="1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чем </a:t>
            </a:r>
            <a:r>
              <a:rPr lang="ru-RU" sz="1600" b="1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через 2 года </a:t>
            </a:r>
            <a:r>
              <a:rPr lang="ru-RU" sz="1600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после </a:t>
            </a: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присвоения 1 </a:t>
            </a:r>
            <a:r>
              <a:rPr lang="ru-RU" sz="1600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квалификационной категории</a:t>
            </a:r>
            <a:r>
              <a:rPr lang="ru-RU" sz="1600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;</a:t>
            </a:r>
          </a:p>
          <a:p>
            <a:pPr marL="269875" indent="-269875"/>
            <a:endParaRPr lang="ru-RU" sz="1600" dirty="0">
              <a:solidFill>
                <a:srgbClr val="F4E7ED">
                  <a:lumMod val="10000"/>
                </a:srgbClr>
              </a:solidFill>
              <a:latin typeface="Arial" charset="0"/>
              <a:cs typeface="Arial" charset="0"/>
            </a:endParaRPr>
          </a:p>
          <a:p>
            <a:pPr marL="269875" indent="-269875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первой либо </a:t>
            </a:r>
            <a:r>
              <a:rPr lang="ru-RU" sz="1600" b="1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высшей </a:t>
            </a:r>
            <a:r>
              <a:rPr lang="ru-RU" sz="1600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квалификационной категории </a:t>
            </a:r>
            <a:r>
              <a:rPr lang="ru-RU" sz="1600" b="1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до истечения 1 года со </a:t>
            </a:r>
            <a:r>
              <a:rPr lang="ru-RU" sz="1600" b="1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дня </a:t>
            </a:r>
            <a:r>
              <a:rPr lang="ru-RU" sz="1600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принятия аттестационной комиссией </a:t>
            </a:r>
            <a:r>
              <a:rPr lang="ru-RU" sz="1600" b="1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решения  об </a:t>
            </a:r>
            <a:r>
              <a:rPr lang="ru-RU" sz="1600" b="1" dirty="0" smtClean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отказе </a:t>
            </a:r>
            <a:r>
              <a:rPr lang="ru-RU" sz="1600" dirty="0">
                <a:solidFill>
                  <a:srgbClr val="F4E7ED">
                    <a:lumMod val="10000"/>
                  </a:srgbClr>
                </a:solidFill>
                <a:latin typeface="Arial" charset="0"/>
                <a:cs typeface="Arial" charset="0"/>
              </a:rPr>
              <a:t>в их установлении. 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239209" y="116632"/>
            <a:ext cx="8497887" cy="432048"/>
          </a:xfrm>
          <a:prstGeom prst="rect">
            <a:avLst/>
          </a:prstGeom>
          <a:noFill/>
          <a:ln w="19050"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charset="0"/>
              </a:rPr>
              <a:t>Условия ограничения в прохождении аттестации: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0"/>
            <a:ext cx="100010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92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0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74BBF53-0EFC-4CF8-9664-5D3B609069FB}" type="slidenum">
              <a:rPr lang="ru-RU" sz="1000">
                <a:solidFill>
                  <a:srgbClr val="B13F9A">
                    <a:shade val="50000"/>
                  </a:srgb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z="1000">
              <a:solidFill>
                <a:srgbClr val="B13F9A">
                  <a:shade val="50000"/>
                </a:srgbClr>
              </a:solidFill>
            </a:endParaRP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571472" y="1857364"/>
            <a:ext cx="8280920" cy="48209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Всесторонний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анализ профессиональной деятельности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проводится специалистами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менее 3 человек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(один внешний и два внутренних).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Список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специалистов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утверждается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Аттестационной комиссией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</a:pPr>
            <a:endParaRPr lang="ru-RU" sz="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60 дней до  заседания Аттестационной комиссии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педагогу вручается график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его аттестации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указанием: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даты,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времени,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мероприятия и фамилий специалистов осуществляющих анализ деятельности.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Форма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проведения анализа деятельности может быть различная на усмотрение администрации учреждения.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анализ деятельности необходимо включать также и  самооценку деятельности  педагога.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После всестороннего анализа делается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заключение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специалистов о рекомендации аттестовать ( не аттестовать) педагога на первую или высшую квалификационную категорию. </a:t>
            </a:r>
          </a:p>
        </p:txBody>
      </p:sp>
      <p:sp>
        <p:nvSpPr>
          <p:cNvPr id="10248" name="Прямоугольник 16"/>
          <p:cNvSpPr>
            <a:spLocks noChangeArrowheads="1"/>
          </p:cNvSpPr>
          <p:nvPr/>
        </p:nvSpPr>
        <p:spPr bwMode="auto">
          <a:xfrm>
            <a:off x="0" y="0"/>
            <a:ext cx="802838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II – III 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этап 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проведения аттестации педагогических работников на КК: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</a:rPr>
              <a:t>«</a:t>
            </a:r>
            <a:r>
              <a:rPr lang="ru-RU" dirty="0">
                <a:latin typeface="Arial" charset="0"/>
              </a:rPr>
              <a:t>Проведение всестороннего анализа профессиональной  деятельности педагогического работника</a:t>
            </a:r>
            <a:r>
              <a:rPr lang="ru-RU" dirty="0" smtClean="0">
                <a:latin typeface="Arial" charset="0"/>
              </a:rPr>
              <a:t>»,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</a:rPr>
              <a:t>«</a:t>
            </a:r>
            <a:r>
              <a:rPr lang="ru-RU" dirty="0">
                <a:latin typeface="Arial" charset="0"/>
              </a:rPr>
              <a:t>Обработка результатов деятельности, подготовка заключения»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1840" y="0"/>
            <a:ext cx="110216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393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0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74BBF53-0EFC-4CF8-9664-5D3B609069FB}" type="slidenum">
              <a:rPr lang="ru-RU" sz="1000">
                <a:solidFill>
                  <a:srgbClr val="B13F9A">
                    <a:shade val="50000"/>
                  </a:srgb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z="1000">
              <a:solidFill>
                <a:srgbClr val="B13F9A">
                  <a:shade val="50000"/>
                </a:srgbClr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395536" y="1196752"/>
            <a:ext cx="8519864" cy="40324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Перечень документов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предоставляемых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аттестационную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комиссию: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92188" indent="-360363">
              <a:lnSpc>
                <a:spcPct val="150000"/>
              </a:lnSpc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копия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аттестационного листа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предыдущей аттестации (при наличии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992188" indent="-360363">
              <a:lnSpc>
                <a:spcPct val="150000"/>
              </a:lnSpc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копия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документа об образовании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992188" indent="-360363">
              <a:lnSpc>
                <a:spcPct val="150000"/>
              </a:lnSpc>
              <a:buAutoNum type="arabicPeriod" startAt="3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копия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удостоверения о повышении квалификации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работника в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течение               3-х лет, предшествующих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аттестации или справку об учебе в ВУЗе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992188" indent="-360363">
              <a:lnSpc>
                <a:spcPct val="150000"/>
              </a:lnSpc>
              <a:buAutoNum type="arabicPeriod" startAt="4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копия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удостоверения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наградах за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педагогический (тренерский) труд *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992188" indent="-360363">
              <a:lnSpc>
                <a:spcPct val="150000"/>
              </a:lnSpc>
              <a:buAutoNum type="arabicPeriod" startAt="4"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согласие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обработку персональных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данных;</a:t>
            </a:r>
          </a:p>
          <a:p>
            <a:pPr marL="992188" indent="-360363">
              <a:lnSpc>
                <a:spcPct val="150000"/>
              </a:lnSpc>
              <a:buAutoNum type="arabicPeriod" startAt="4"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экспертное заключение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(подписывает 3 специалиста и сам аттестуемый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992188" indent="-360363">
              <a:lnSpc>
                <a:spcPct val="15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   информационная карта;</a:t>
            </a:r>
          </a:p>
          <a:p>
            <a:pPr marL="992188" indent="-360363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копии протоколов соревнований с результатами</a:t>
            </a:r>
          </a:p>
          <a:p>
            <a:pPr marL="992188" indent="-360363">
              <a:lnSpc>
                <a:spcPct val="150000"/>
              </a:lnSpc>
              <a:buFont typeface="Wingdings" pitchFamily="2" charset="2"/>
              <a:buChar char="ü"/>
            </a:pPr>
            <a:endPara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92188" indent="-360363">
              <a:lnSpc>
                <a:spcPct val="150000"/>
              </a:lnSpc>
              <a:buFont typeface="Wingdings" pitchFamily="2" charset="2"/>
              <a:buChar char="ü"/>
            </a:pPr>
            <a:endPara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92188" indent="-360363">
              <a:lnSpc>
                <a:spcPct val="150000"/>
              </a:lnSpc>
            </a:pPr>
            <a:r>
              <a:rPr lang="ru-RU" sz="1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 за </a:t>
            </a:r>
            <a:r>
              <a:rPr lang="ru-RU" sz="12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межаттестационный</a:t>
            </a:r>
            <a:r>
              <a:rPr lang="ru-RU" sz="1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период</a:t>
            </a:r>
            <a:endParaRPr lang="ru-RU" sz="12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Прямоугольник 16"/>
          <p:cNvSpPr>
            <a:spLocks noChangeArrowheads="1"/>
          </p:cNvSpPr>
          <p:nvPr/>
        </p:nvSpPr>
        <p:spPr bwMode="auto">
          <a:xfrm>
            <a:off x="0" y="142852"/>
            <a:ext cx="8251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IV 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этап проведения аттестации педагогических работников на КК: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Arial" charset="0"/>
              </a:rPr>
              <a:t>«Передача документов в аттестационную комиссию»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3" y="0"/>
            <a:ext cx="1071538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393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0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74BBF53-0EFC-4CF8-9664-5D3B609069FB}" type="slidenum">
              <a:rPr lang="ru-RU" sz="1000">
                <a:solidFill>
                  <a:srgbClr val="B13F9A">
                    <a:shade val="50000"/>
                  </a:srgb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z="1000">
              <a:solidFill>
                <a:srgbClr val="B13F9A">
                  <a:shade val="50000"/>
                </a:srgbClr>
              </a:solidFill>
            </a:endParaRP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611560" y="1700808"/>
            <a:ext cx="8173508" cy="2520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269875" algn="just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ешение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аттестационной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комиссии: </a:t>
            </a:r>
          </a:p>
          <a:p>
            <a:pPr marL="269875" algn="just"/>
            <a:endParaRPr lang="ru-RU" sz="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20725" indent="-4508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оформляется протоколом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подписываемым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председателем,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зам.председателя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секретарем и членами аттестационной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комиссии,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принимавшими участие в голосовании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720725" indent="-450850" algn="just"/>
            <a:endParaRPr lang="ru-RU" sz="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20725" lvl="0" indent="-450850" algn="just"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издается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приказ Департамента образования и науки ТО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 установлении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первой (высшей) 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квалификационной категории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720725" lvl="0" indent="-450850" algn="just">
              <a:defRPr/>
            </a:pPr>
            <a:endParaRPr lang="ru-RU" sz="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20725" indent="-4508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вступает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силу со дня его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вынесения.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Прямоугольник 16"/>
          <p:cNvSpPr>
            <a:spLocks noChangeArrowheads="1"/>
          </p:cNvSpPr>
          <p:nvPr/>
        </p:nvSpPr>
        <p:spPr bwMode="auto">
          <a:xfrm>
            <a:off x="142844" y="188640"/>
            <a:ext cx="810156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V 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этап проведения аттестации педагогических работников на КК: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dirty="0" smtClean="0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latin typeface="Arial" charset="0"/>
              </a:rPr>
              <a:t>Принятие </a:t>
            </a:r>
            <a:r>
              <a:rPr lang="ru-RU" b="1" dirty="0">
                <a:latin typeface="Arial" charset="0"/>
              </a:rPr>
              <a:t>аттестационной комиссией </a:t>
            </a:r>
            <a:r>
              <a:rPr lang="ru-RU" b="1" dirty="0" smtClean="0">
                <a:latin typeface="Arial" charset="0"/>
              </a:rPr>
              <a:t>решений: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latin typeface="Arial" charset="0"/>
              </a:rPr>
              <a:t>-  установить </a:t>
            </a:r>
            <a:r>
              <a:rPr lang="ru-RU" dirty="0">
                <a:latin typeface="Arial" charset="0"/>
              </a:rPr>
              <a:t>первую (высшую) квалификационную категорию;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>
                <a:latin typeface="Arial" charset="0"/>
              </a:rPr>
              <a:t>отказать в установлении первой (высшей) квалификационной </a:t>
            </a:r>
            <a:r>
              <a:rPr lang="ru-RU" dirty="0" smtClean="0">
                <a:latin typeface="Arial" charset="0"/>
              </a:rPr>
              <a:t>категории</a:t>
            </a:r>
            <a:endParaRPr lang="ru-RU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5733256"/>
            <a:ext cx="803314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269875" algn="just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Аттестационный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лист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Порядком аттестации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предусмотрен.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4401108"/>
            <a:ext cx="7992888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269875" algn="just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Результат:</a:t>
            </a:r>
          </a:p>
          <a:p>
            <a:pPr marL="720725" indent="-450850" algn="just"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размещается на Официальном портале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органов государственной власти Тюменской области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20725" indent="-450850" algn="just"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работодателю и   работнику  приказ не высылается).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9295" y="0"/>
            <a:ext cx="944705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05800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00" y="2852936"/>
            <a:ext cx="7748364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Содержание записи в Трудовой книжке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графе 1 «Сведения о работе» ставится порядковый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 записи;</a:t>
            </a:r>
          </a:p>
          <a:p>
            <a:endParaRPr lang="ru-RU" sz="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Arial" pitchFamily="34" charset="0"/>
                <a:cs typeface="Arial" pitchFamily="34" charset="0"/>
              </a:rPr>
              <a:t> в графе 2 -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Дата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принятия решения аттестационной комиссии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ru-RU" sz="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Arial" pitchFamily="34" charset="0"/>
                <a:cs typeface="Arial" pitchFamily="34" charset="0"/>
              </a:rPr>
              <a:t> в графе 3 запись: «__»____201_г. установлена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высшая квалификационная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категория по должности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«тренер-преподаватель»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(без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указания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вида спорта)</a:t>
            </a:r>
          </a:p>
          <a:p>
            <a:endParaRPr lang="ru-RU" sz="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Arial" pitchFamily="34" charset="0"/>
                <a:cs typeface="Arial" pitchFamily="34" charset="0"/>
              </a:rPr>
              <a:t> в графе 4 указывается дата и номер распорядительного акта органа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власти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(№ приказа)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28662" y="1214422"/>
            <a:ext cx="7581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7">
              <a:buFont typeface="Wingdings" pitchFamily="2" charset="2"/>
              <a:buChar char="ü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000100" y="943559"/>
            <a:ext cx="7429552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lvl="2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Работодатель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соответствии с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п. 3.1 Инструкции по заполнению трудовых книжек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приложение №1 к постановлению Минтруда России от 10.10.2003 г. №69 «Об утверждении Инструкции по заполнению трудовых книжек»)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вносит в трудовую книжку запись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 установлении квалификационной категории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auto">
          <a:xfrm>
            <a:off x="0" y="68431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Оформление решения аттестационной комиссии</a:t>
            </a:r>
            <a:endParaRPr lang="ru-RU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0"/>
            <a:ext cx="928661" cy="84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071678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Педагогические работники, которым при проведении аттестации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отказано в установлении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квалификационной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категории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обращаются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 их желанию в аттестационную комиссию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заявлением о проведении аттестации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ту же квалификационную категорию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ранее чем через 1 год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 дня принятия аттестационной комиссией соответствующего решения.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ятно 2 2"/>
          <p:cNvSpPr/>
          <p:nvPr/>
        </p:nvSpPr>
        <p:spPr>
          <a:xfrm>
            <a:off x="642910" y="428604"/>
            <a:ext cx="3714776" cy="1428760"/>
          </a:xfrm>
          <a:prstGeom prst="irregularSeal2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ВНИМАНИЕ!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0"/>
            <a:ext cx="1142975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714488"/>
            <a:ext cx="714380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ФОРМА ЗАЯВЛЕНИЯ </a:t>
            </a:r>
            <a:endParaRPr lang="ru-RU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прохождение процедуры аттестации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1840" y="0"/>
            <a:ext cx="110216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76064"/>
          </a:xfrm>
        </p:spPr>
        <p:txBody>
          <a:bodyPr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ru-RU" sz="1800" b="1" dirty="0" smtClean="0">
                <a:solidFill>
                  <a:srgbClr val="C00000"/>
                </a:solidFill>
                <a:latin typeface="Arial" charset="0"/>
              </a:rPr>
              <a:t>Сравнительный анализ уровня квалификации педагогических работников</a:t>
            </a:r>
            <a:br>
              <a:rPr lang="ru-RU" sz="1800" b="1" dirty="0" smtClean="0">
                <a:solidFill>
                  <a:srgbClr val="C00000"/>
                </a:solidFill>
                <a:latin typeface="Arial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ial" charset="0"/>
              </a:rPr>
              <a:t>3 квартал 2016года и 3 квартал 2015года</a:t>
            </a:r>
            <a:br>
              <a:rPr lang="ru-RU" sz="1800" b="1" dirty="0" smtClean="0">
                <a:solidFill>
                  <a:srgbClr val="C00000"/>
                </a:solidFill>
                <a:latin typeface="Arial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ial" charset="0"/>
              </a:rPr>
              <a:t> </a:t>
            </a:r>
            <a:endParaRPr lang="ru-RU" sz="18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9552" y="692696"/>
          <a:ext cx="38884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935480"/>
            <a:ext cx="4258816" cy="43891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95537" y="3356992"/>
          <a:ext cx="4176464" cy="2519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860032" y="836712"/>
          <a:ext cx="396044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5148064" y="3429000"/>
          <a:ext cx="374441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574911">
            <a:off x="382438" y="1051375"/>
            <a:ext cx="82292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 dirty="0" smtClean="0">
                <a:solidFill>
                  <a:srgbClr val="002060"/>
                </a:solidFill>
                <a:latin typeface="Georgia" pitchFamily="18" charset="0"/>
                <a:cs typeface="Italic" pitchFamily="2" charset="0"/>
              </a:rPr>
              <a:t>Творческих успехов, 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rgbClr val="002060"/>
                </a:solidFill>
                <a:latin typeface="Georgia" pitchFamily="18" charset="0"/>
                <a:cs typeface="Italic" pitchFamily="2" charset="0"/>
              </a:rPr>
              <a:t>уважаемые коллеги!</a:t>
            </a:r>
            <a:endParaRPr lang="ru-RU" sz="3000" b="1" dirty="0">
              <a:solidFill>
                <a:srgbClr val="002060"/>
              </a:solidFill>
              <a:latin typeface="Georgia" pitchFamily="18" charset="0"/>
              <a:cs typeface="Italic" pitchFamily="2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8"/>
            <a:ext cx="8147834" cy="38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6928" y="0"/>
            <a:ext cx="1417071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 txBox="1">
            <a:spLocks/>
          </p:cNvSpPr>
          <p:nvPr/>
        </p:nvSpPr>
        <p:spPr bwMode="auto">
          <a:xfrm>
            <a:off x="-12700" y="46038"/>
            <a:ext cx="91440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sz="4400" b="1" dirty="0" smtClean="0">
                <a:solidFill>
                  <a:prstClr val="black"/>
                </a:solidFill>
                <a:latin typeface="Arial" charset="0"/>
              </a:rPr>
            </a:br>
            <a:r>
              <a:rPr lang="ru-RU" sz="4400" b="1" dirty="0" smtClean="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sz="4400" b="1" dirty="0" smtClean="0">
                <a:solidFill>
                  <a:prstClr val="black"/>
                </a:solidFill>
                <a:latin typeface="Arial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Нормативная база,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регламентирующая проведение аттестации</a:t>
            </a:r>
            <a:endParaRPr lang="ru-RU" b="1" dirty="0" smtClean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94525" y="6381750"/>
            <a:ext cx="2133600" cy="365125"/>
          </a:xfrm>
        </p:spPr>
        <p:txBody>
          <a:bodyPr/>
          <a:lstStyle/>
          <a:p>
            <a:pPr algn="r">
              <a:defRPr/>
            </a:pPr>
            <a:fld id="{B9D3D1D4-7426-44C4-A8DA-A62B15FE445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algn="r">
                <a:defRPr/>
              </a:pPr>
              <a:t>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38" y="849313"/>
            <a:ext cx="7929562" cy="7150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lvl="1" algn="ctr"/>
            <a:r>
              <a:rPr lang="ru-RU" sz="1500" dirty="0">
                <a:latin typeface="Arial" pitchFamily="34" charset="0"/>
                <a:cs typeface="Arial" pitchFamily="34" charset="0"/>
              </a:rPr>
              <a:t>Закон Российской Федерации от 29.12.2012 г. № 273-ФЗ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Об образовании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lvl="1" algn="ctr"/>
            <a:r>
              <a:rPr lang="ru-RU" sz="15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Российской Федерации» (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49)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2938" y="1700809"/>
            <a:ext cx="7929562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Calibri" pitchFamily="34" charset="0"/>
              </a:defRPr>
            </a:lvl1pPr>
            <a:lvl2pPr lvl="1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ru-RU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5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РФ от 7.04.2014 № 276 «Об утверждении порядка 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аттестации </a:t>
            </a:r>
            <a:r>
              <a:rPr lang="ru-RU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педагогических работников организаций, осуществляющих 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образовательную </a:t>
            </a:r>
            <a:r>
              <a:rPr lang="ru-RU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деятельность»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2938" y="2636912"/>
            <a:ext cx="7929562" cy="122413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lvl="1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ru-RU" sz="1500" dirty="0" smtClean="0"/>
              <a:t>Приказ </a:t>
            </a:r>
            <a:r>
              <a:rPr lang="ru-RU" sz="1500" dirty="0"/>
              <a:t>Министерства здравоохранения и социального развития </a:t>
            </a:r>
            <a:r>
              <a:rPr lang="ru-RU" sz="1500" dirty="0" smtClean="0"/>
              <a:t>РФ </a:t>
            </a:r>
          </a:p>
          <a:p>
            <a:pPr algn="ctr"/>
            <a:r>
              <a:rPr lang="ru-RU" sz="1500" dirty="0" smtClean="0"/>
              <a:t> </a:t>
            </a:r>
            <a:r>
              <a:rPr lang="ru-RU" sz="1500" dirty="0"/>
              <a:t>(</a:t>
            </a:r>
            <a:r>
              <a:rPr lang="ru-RU" sz="1500" dirty="0" err="1"/>
              <a:t>Mинздравсоцразвития</a:t>
            </a:r>
            <a:r>
              <a:rPr lang="ru-RU" sz="1500" dirty="0"/>
              <a:t> России) от 26.08.2010 N 761н </a:t>
            </a:r>
            <a:r>
              <a:rPr lang="ru-RU" sz="1500" dirty="0" smtClean="0"/>
              <a:t> "</a:t>
            </a:r>
            <a:r>
              <a:rPr lang="ru-RU" sz="1500" dirty="0"/>
              <a:t>Об </a:t>
            </a:r>
            <a:r>
              <a:rPr lang="ru-RU" sz="1500" dirty="0" smtClean="0"/>
              <a:t>утверждении Единого </a:t>
            </a:r>
          </a:p>
          <a:p>
            <a:pPr algn="ctr"/>
            <a:r>
              <a:rPr lang="ru-RU" sz="1500" dirty="0" smtClean="0"/>
              <a:t>квалификационного </a:t>
            </a:r>
            <a:r>
              <a:rPr lang="ru-RU" sz="1500" dirty="0"/>
              <a:t>справочника должностей руководителей, </a:t>
            </a:r>
            <a:r>
              <a:rPr lang="ru-RU" sz="1500" dirty="0" smtClean="0"/>
              <a:t>специалистов </a:t>
            </a:r>
            <a:r>
              <a:rPr lang="ru-RU" sz="1500" dirty="0"/>
              <a:t>и </a:t>
            </a:r>
            <a:endParaRPr lang="ru-RU" sz="1500" dirty="0" smtClean="0"/>
          </a:p>
          <a:p>
            <a:pPr algn="ctr"/>
            <a:r>
              <a:rPr lang="ru-RU" sz="1500" dirty="0" smtClean="0"/>
              <a:t>служащих</a:t>
            </a:r>
            <a:r>
              <a:rPr lang="ru-RU" sz="1500" dirty="0"/>
              <a:t>, раздел "Квалификационные характеристики </a:t>
            </a:r>
            <a:r>
              <a:rPr lang="ru-RU" sz="1500" dirty="0" smtClean="0"/>
              <a:t>должностей работников</a:t>
            </a:r>
          </a:p>
          <a:p>
            <a:pPr algn="ctr"/>
            <a:r>
              <a:rPr lang="ru-RU" sz="1500" dirty="0" smtClean="0"/>
              <a:t> </a:t>
            </a:r>
            <a:r>
              <a:rPr lang="ru-RU" sz="1500" dirty="0"/>
              <a:t>образования»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950" y="3933057"/>
            <a:ext cx="7929563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lvl="1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 </a:t>
            </a:r>
            <a:r>
              <a:rPr lang="ru-RU" sz="1500" dirty="0"/>
              <a:t>Постановление Правительства РФ от 08.08.2013 № 678 </a:t>
            </a:r>
            <a:r>
              <a:rPr lang="ru-RU" sz="1500" dirty="0" smtClean="0"/>
              <a:t>«</a:t>
            </a:r>
            <a:r>
              <a:rPr lang="ru-RU" sz="1500" dirty="0"/>
              <a:t>Об утверждении </a:t>
            </a:r>
            <a:endParaRPr lang="ru-RU" sz="1500" dirty="0" smtClean="0"/>
          </a:p>
          <a:p>
            <a:r>
              <a:rPr lang="ru-RU" sz="1500" dirty="0" smtClean="0"/>
              <a:t>номенклатуры </a:t>
            </a:r>
            <a:r>
              <a:rPr lang="ru-RU" sz="1500" dirty="0"/>
              <a:t>должностей педагогических работников </a:t>
            </a:r>
            <a:r>
              <a:rPr lang="ru-RU" sz="1500" dirty="0" smtClean="0"/>
              <a:t>организаций</a:t>
            </a:r>
            <a:r>
              <a:rPr lang="ru-RU" sz="1500" dirty="0"/>
              <a:t>, </a:t>
            </a:r>
            <a:r>
              <a:rPr lang="ru-RU" sz="1500" dirty="0" smtClean="0"/>
              <a:t>осуществляющих</a:t>
            </a:r>
          </a:p>
          <a:p>
            <a:r>
              <a:rPr lang="ru-RU" sz="1500" dirty="0" smtClean="0"/>
              <a:t> </a:t>
            </a:r>
            <a:r>
              <a:rPr lang="ru-RU" sz="1500" dirty="0"/>
              <a:t>образовательную деятельность, </a:t>
            </a:r>
            <a:r>
              <a:rPr lang="ru-RU" sz="1500" dirty="0" smtClean="0"/>
              <a:t>должностей </a:t>
            </a:r>
            <a:r>
              <a:rPr lang="ru-RU" sz="1500" dirty="0"/>
              <a:t>руководителей </a:t>
            </a:r>
            <a:r>
              <a:rPr lang="ru-RU" sz="1500" dirty="0" smtClean="0"/>
              <a:t>образовательных</a:t>
            </a:r>
          </a:p>
          <a:p>
            <a:r>
              <a:rPr lang="ru-RU" sz="1500" dirty="0" smtClean="0"/>
              <a:t> </a:t>
            </a:r>
            <a:r>
              <a:rPr lang="ru-RU" sz="1500" dirty="0"/>
              <a:t>организаций»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3" y="0"/>
            <a:ext cx="1071538" cy="97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611560" y="5085185"/>
            <a:ext cx="78488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500" dirty="0" smtClean="0">
                <a:latin typeface="Arial" pitchFamily="34" charset="0"/>
                <a:cs typeface="Arial" pitchFamily="34" charset="0"/>
              </a:rPr>
              <a:t>Приказ Минтруда России от 08.09.2015г №613 «Об утверждении профессионального стандарта «Педагог дополнительного образования детей и взрослых»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5644992"/>
            <a:ext cx="79928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Arial" pitchFamily="34" charset="0"/>
                <a:cs typeface="Arial" pitchFamily="34" charset="0"/>
              </a:rPr>
              <a:t>Письмо  Дерартамента образования и науки Тюменской области №7375 от 101.10.2016г «О проведении аттестации педагогических работников»</a:t>
            </a:r>
            <a:endParaRPr lang="ru-RU" sz="1500" dirty="0"/>
          </a:p>
        </p:txBody>
      </p:sp>
    </p:spTree>
    <p:extLst>
      <p:ext uri="{BB962C8B-B14F-4D97-AF65-F5344CB8AC3E}">
        <p14:creationId xmlns="" xmlns:p14="http://schemas.microsoft.com/office/powerpoint/2010/main" val="28279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 txBox="1">
            <a:spLocks/>
          </p:cNvSpPr>
          <p:nvPr/>
        </p:nvSpPr>
        <p:spPr bwMode="auto">
          <a:xfrm>
            <a:off x="-12700" y="46038"/>
            <a:ext cx="91440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sz="4400" b="1" dirty="0" smtClean="0">
                <a:solidFill>
                  <a:prstClr val="black"/>
                </a:solidFill>
                <a:latin typeface="Arial" charset="0"/>
              </a:rPr>
            </a:br>
            <a:r>
              <a:rPr lang="ru-RU" sz="4400" b="1" dirty="0" smtClean="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sz="4400" b="1" dirty="0" smtClean="0">
                <a:solidFill>
                  <a:prstClr val="black"/>
                </a:solidFill>
                <a:latin typeface="Arial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Нормативная база,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регламентирующая проведение аттестации</a:t>
            </a:r>
            <a:endParaRPr lang="ru-RU" b="1" dirty="0" smtClean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94525" y="6381750"/>
            <a:ext cx="2133600" cy="365125"/>
          </a:xfrm>
        </p:spPr>
        <p:txBody>
          <a:bodyPr/>
          <a:lstStyle/>
          <a:p>
            <a:pPr algn="r">
              <a:defRPr/>
            </a:pPr>
            <a:fld id="{B9D3D1D4-7426-44C4-A8DA-A62B15FE445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algn="r">
                <a:defRPr/>
              </a:pPr>
              <a:t>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38" y="849313"/>
            <a:ext cx="7929562" cy="129380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600" dirty="0" smtClean="0"/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Постановление Правительства РФ от 08.08.2013 № 678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«Об утверждении номенклатуры должностей педагогических работников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организаций, осуществляющих образовательную деятельность,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должностей руководителей образовательных организаций»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910" y="2428868"/>
            <a:ext cx="7929562" cy="171451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lvl="1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b="1" dirty="0" smtClean="0"/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b="1" dirty="0" smtClean="0"/>
              <a:t>Старший тренер-преподаватель</a:t>
            </a: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b="1" dirty="0" smtClean="0"/>
              <a:t>Тренер-преподаватель</a:t>
            </a: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b="1" dirty="0" smtClean="0"/>
              <a:t>Инструктор-методист</a:t>
            </a: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b="1" dirty="0" smtClean="0"/>
              <a:t>Методист</a:t>
            </a: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b="1" dirty="0" smtClean="0"/>
              <a:t>Старший инструктор-методист</a:t>
            </a: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b="1" dirty="0" smtClean="0"/>
              <a:t>Старший методист</a:t>
            </a: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b="1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3" y="0"/>
            <a:ext cx="1071538" cy="97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279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Порядок проведения аттестации</a:t>
            </a:r>
          </a:p>
        </p:txBody>
      </p:sp>
      <p:sp>
        <p:nvSpPr>
          <p:cNvPr id="5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6691313" y="6230938"/>
            <a:ext cx="2133600" cy="365125"/>
          </a:xfrm>
        </p:spPr>
        <p:txBody>
          <a:bodyPr/>
          <a:lstStyle/>
          <a:p>
            <a:pPr>
              <a:defRPr/>
            </a:pPr>
            <a:fld id="{12D5ABAB-9844-43E3-999C-13454B1FE28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597900" cy="539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Присвоенные ранее квалификационные категории  сохраняются в течение срока, на который они присвоены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99792" y="2154923"/>
            <a:ext cx="1872209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первая категория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720" y="1052553"/>
            <a:ext cx="85979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АТТЕСТУЮТСЯ  </a:t>
            </a:r>
            <a:r>
              <a:rPr lang="ru-RU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педагогические работники   на:</a:t>
            </a:r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1438110"/>
            <a:ext cx="316835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соответствие занимаемой </a:t>
            </a:r>
            <a:r>
              <a:rPr lang="ru-RU" dirty="0" smtClean="0"/>
              <a:t>должности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143636" y="2108934"/>
            <a:ext cx="192882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высшая категория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44" y="2708920"/>
            <a:ext cx="4069116" cy="38164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Требования к категории: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стабильные  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положительные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результаты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освоения обучающимися  образовательных программ по итогам мониторингов, проводимых 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организацией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endParaRPr lang="ru-R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стабильные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положительные результаты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освоения обучающимися образовательных программ по итогам мониторинга 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системы образования, </a:t>
            </a:r>
          </a:p>
          <a:p>
            <a:endParaRPr lang="ru-R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выявление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развития у обучающихся 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способностей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 физкультурно-спортивной деятельности;</a:t>
            </a:r>
          </a:p>
          <a:p>
            <a:pPr>
              <a:buFontTx/>
              <a:buChar char="-"/>
            </a:pPr>
            <a:endParaRPr lang="ru-RU" sz="1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личного вклада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повышение качества образования, совершенствования методов обучения и воспитания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endParaRPr lang="ru-R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транслирования опыта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практических результатов своей профессиональной деятельности,</a:t>
            </a:r>
          </a:p>
          <a:p>
            <a:endParaRPr lang="ru-R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активного участия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работе федераций, методических, педагогических советах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43284" y="1433973"/>
            <a:ext cx="514919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установление квалификационной категории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i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2754065"/>
            <a:ext cx="4680520" cy="3831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Требования к категории</a:t>
            </a:r>
            <a:r>
              <a:rPr lang="ru-RU" sz="11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:</a:t>
            </a:r>
            <a:endParaRPr lang="ru-RU" sz="11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-положительная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результатов освоения  обучающимися образовательных программ по итогам мониторингов,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проводимых организацией;</a:t>
            </a:r>
          </a:p>
          <a:p>
            <a:endParaRPr lang="ru-RU" sz="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положительные 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освоения обучающимися образовательных программ по итогам мониторинга 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системы образования;</a:t>
            </a:r>
          </a:p>
          <a:p>
            <a:endParaRPr lang="ru-RU" sz="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выявление 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развитие  способностей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 к  физкультурно-спортивной деятельности, 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их участие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олимпиадах, 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конкурсах,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фестивалях, 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соревнованиях;</a:t>
            </a:r>
          </a:p>
          <a:p>
            <a:endParaRPr lang="ru-RU" sz="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личного вклада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повышение качества образования, совершенствования методов обучения и воспитания, продуктивного использования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новых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образовательных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технологий,</a:t>
            </a:r>
          </a:p>
          <a:p>
            <a:endParaRPr lang="ru-RU" sz="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транслирования опыта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практических результатов своей профессиональной деятельности, в 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т.ч. экспериментальной и инновационной;</a:t>
            </a: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активного участия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работе федераций, методических, тренерских, педагогических советах, 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разработке программно-методического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сопровождения образовательного процесса, профессиональных 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конкурсах.</a:t>
            </a:r>
            <a:endParaRPr lang="ru-RU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3995936" y="1916832"/>
            <a:ext cx="0" cy="28575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207" name="Номер слайда 3"/>
          <p:cNvSpPr txBox="1">
            <a:spLocks/>
          </p:cNvSpPr>
          <p:nvPr/>
        </p:nvSpPr>
        <p:spPr bwMode="auto">
          <a:xfrm>
            <a:off x="7010400" y="64150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627486E-4187-4F94-924D-A4EE76D259AA}" type="slidenum">
              <a:rPr lang="ru-RU" sz="1200" b="1" smtClean="0">
                <a:solidFill>
                  <a:srgbClr val="7F7F7F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z="1200" b="1" smtClean="0">
              <a:solidFill>
                <a:srgbClr val="7F7F7F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804248" y="1844824"/>
            <a:ext cx="0" cy="28575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423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0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A1FB812C-684E-4480-80A6-91612DDA27D5}" type="slidenum">
              <a:rPr lang="ru-RU" sz="1000">
                <a:solidFill>
                  <a:srgbClr val="B13F9A">
                    <a:shade val="50000"/>
                  </a:srgb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z="1000">
              <a:solidFill>
                <a:srgbClr val="B13F9A">
                  <a:shade val="50000"/>
                </a:srgbClr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571472" y="1071546"/>
            <a:ext cx="8064500" cy="57559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Аттестация с целью подтверждения соответствия работников занимаемым ими должностям проводится </a:t>
            </a:r>
            <a:r>
              <a:rPr lang="ru-RU" sz="1500" b="1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один раз в пять </a:t>
            </a:r>
            <a:r>
              <a:rPr lang="ru-RU" sz="1500" b="1" dirty="0" smtClean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лет. </a:t>
            </a:r>
            <a:endParaRPr lang="ru-RU" sz="1500" b="1" dirty="0">
              <a:solidFill>
                <a:srgbClr val="F4E7ED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571472" y="2143116"/>
            <a:ext cx="7993063" cy="39604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u="sng" dirty="0" smtClean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Ограничения в проведении аттестации</a:t>
            </a: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500" b="1" u="sng" dirty="0" smtClean="0">
              <a:solidFill>
                <a:srgbClr val="F4E7ED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 smtClean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Аттестации педагогических работников на соответствие занимаемой должности </a:t>
            </a:r>
            <a:r>
              <a:rPr lang="ru-RU" sz="1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5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подлежат </a:t>
            </a: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(п. 22 Порядка):</a:t>
            </a:r>
          </a:p>
          <a:p>
            <a:pPr indent="4508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ru-RU" sz="1500" b="1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педагогические работники, имеющие квалификационные категории;</a:t>
            </a:r>
            <a:endParaRPr lang="ru-RU" sz="1500" dirty="0">
              <a:solidFill>
                <a:srgbClr val="F4E7ED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б) проработавшие в занимаемой должности </a:t>
            </a:r>
            <a:r>
              <a:rPr lang="ru-RU" sz="1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менее 2-х лет </a:t>
            </a:r>
            <a:r>
              <a:rPr lang="ru-RU" sz="15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организации</a:t>
            </a:r>
            <a:r>
              <a:rPr lang="ru-RU" sz="1500" b="1" u="sng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 в которой проводится аттестация;</a:t>
            </a:r>
          </a:p>
          <a:p>
            <a:pPr indent="4508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в) беременные женщины;</a:t>
            </a:r>
          </a:p>
          <a:p>
            <a:pPr indent="4508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г) женщины, находящиеся в отпуске по беременности и </a:t>
            </a:r>
            <a:r>
              <a:rPr lang="ru-RU" sz="1500" dirty="0" smtClean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родам (</a:t>
            </a: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аттестация возможна не ранее чем через 2 года после их выхода из указанных </a:t>
            </a:r>
            <a:r>
              <a:rPr lang="ru-RU" sz="1500" dirty="0" smtClean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отпусков);</a:t>
            </a:r>
            <a:endParaRPr lang="ru-RU" sz="1500" dirty="0">
              <a:solidFill>
                <a:srgbClr val="F4E7ED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д) женщины, находящиеся в отпуске по уходу за ребенком до достижения им возраста </a:t>
            </a:r>
            <a:r>
              <a:rPr lang="ru-RU" sz="1500" dirty="0" smtClean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лет (аттестация возможна не </a:t>
            </a:r>
            <a:r>
              <a:rPr lang="ru-RU" sz="1500" dirty="0" smtClean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ранее, </a:t>
            </a: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чем через 2 года после их выхода из указанных отпусков);</a:t>
            </a:r>
          </a:p>
          <a:p>
            <a:pPr indent="4508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е) отсутствовавшие на рабочем месте </a:t>
            </a:r>
            <a:r>
              <a:rPr lang="ru-RU" sz="1500" dirty="0" smtClean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более 4 месяцев подряд, </a:t>
            </a: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в связи с заболеванием </a:t>
            </a:r>
            <a:r>
              <a:rPr lang="ru-RU" sz="1500" dirty="0" smtClean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(аттестация возможна </a:t>
            </a: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не ранее чем через </a:t>
            </a:r>
            <a:r>
              <a:rPr lang="ru-RU" sz="1500" dirty="0" smtClean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1год </a:t>
            </a:r>
            <a:r>
              <a:rPr lang="ru-RU" sz="1500" dirty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после их выхода на </a:t>
            </a:r>
            <a:r>
              <a:rPr lang="ru-RU" sz="1500" dirty="0" smtClean="0">
                <a:solidFill>
                  <a:srgbClr val="F4E7E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работу).</a:t>
            </a:r>
            <a:endParaRPr lang="ru-RU" sz="1500" dirty="0">
              <a:solidFill>
                <a:srgbClr val="F4E7ED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Прямоугольник 16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Аттестация педагогических работников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на соответствие занимаемой должности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-1"/>
            <a:ext cx="1142977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709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0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166BE8BD-E5BB-4E5D-8DCE-BF4912676D00}" type="slidenum">
              <a:rPr lang="ru-RU" sz="1000">
                <a:solidFill>
                  <a:srgbClr val="B13F9A">
                    <a:shade val="50000"/>
                  </a:srgb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z="1000">
              <a:solidFill>
                <a:srgbClr val="B13F9A">
                  <a:shade val="50000"/>
                </a:srgbClr>
              </a:solidFill>
            </a:endParaRPr>
          </a:p>
        </p:txBody>
      </p:sp>
      <p:sp>
        <p:nvSpPr>
          <p:cNvPr id="9222" name="Прямоугольник 16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I</a:t>
            </a: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charset="0"/>
              </a:rPr>
              <a:t>этап проведения аттестации педагогических работников </a:t>
            </a:r>
            <a:endParaRPr lang="ru-RU" b="1" dirty="0" smtClean="0">
              <a:solidFill>
                <a:srgbClr val="C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на СЗД </a:t>
            </a:r>
            <a:r>
              <a:rPr lang="ru-RU" b="1" dirty="0">
                <a:solidFill>
                  <a:srgbClr val="C00000"/>
                </a:solidFill>
                <a:latin typeface="Arial" charset="0"/>
              </a:rPr>
              <a:t>: «Направление  представления в АК»</a:t>
            </a: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275498" y="908720"/>
            <a:ext cx="8424936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Аттестация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проводится на основе представления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работодателя в аттестационную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комиссию.</a:t>
            </a:r>
          </a:p>
          <a:p>
            <a:pPr algn="just"/>
            <a:r>
              <a:rPr lang="ru-RU" sz="1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(Прохождение </a:t>
            </a:r>
            <a:r>
              <a:rPr lang="ru-RU" sz="1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квалификационных </a:t>
            </a:r>
            <a:r>
              <a:rPr lang="ru-RU" sz="1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испытаний в письменной </a:t>
            </a:r>
            <a:r>
              <a:rPr lang="ru-RU" sz="1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форме теперь </a:t>
            </a:r>
            <a:r>
              <a:rPr lang="ru-RU" sz="1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предусматривается)</a:t>
            </a:r>
            <a:endParaRPr lang="ru-RU" sz="14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323528" y="2348880"/>
            <a:ext cx="8424936" cy="345638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представлении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содержатся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следующие сведения о педагогическом работнике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фамилия, имя, отчество (при наличии);</a:t>
            </a:r>
          </a:p>
          <a:p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б)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наименование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должности на дату проведения аттестации;</a:t>
            </a:r>
          </a:p>
          <a:p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в)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дата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заключения по этой должности трудового договора; </a:t>
            </a:r>
          </a:p>
          <a:p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г)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уровень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образования и (или) квалификации по специальности или направлению подготовки;</a:t>
            </a:r>
          </a:p>
          <a:p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д)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информация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получении дополнительного профессионального образования по профилю педагогической деятельности; </a:t>
            </a:r>
          </a:p>
          <a:p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результаты предыдущих аттестаций (в случае их проведения);</a:t>
            </a:r>
          </a:p>
          <a:p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ж)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мотивированная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всесторонняя и объективная оценка профессиональных, деловых качеств, результатов профессиональной деятельности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педработника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выполнению трудовых обязанностей, возложенных на него трудовым договором. 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0567" y="0"/>
            <a:ext cx="1023433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517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0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166BE8BD-E5BB-4E5D-8DCE-BF4912676D00}" type="slidenum">
              <a:rPr lang="ru-RU" sz="1000">
                <a:solidFill>
                  <a:srgbClr val="B13F9A">
                    <a:shade val="50000"/>
                  </a:srgb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z="1000">
              <a:solidFill>
                <a:srgbClr val="B13F9A">
                  <a:shade val="50000"/>
                </a:srgbClr>
              </a:solidFill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937189" y="2132856"/>
            <a:ext cx="7084793" cy="345638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результатам аттестации педагогического работника 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АК принимает одно из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решений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соответствует занимаемой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должности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соответствует занимаемой должности при условии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прохождения дополнительного профобразования по профилю педагогической деятельности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соответствует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занимаемой должности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2" name="Прямоугольник 16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III</a:t>
            </a: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charset="0"/>
              </a:rPr>
              <a:t>этап проведения аттестации педагогических работников </a:t>
            </a:r>
            <a:endParaRPr lang="ru-RU" b="1" dirty="0" smtClean="0">
              <a:solidFill>
                <a:srgbClr val="C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на </a:t>
            </a:r>
            <a:r>
              <a:rPr lang="ru-RU" b="1" dirty="0">
                <a:solidFill>
                  <a:srgbClr val="C00000"/>
                </a:solidFill>
                <a:latin typeface="Arial" charset="0"/>
              </a:rPr>
              <a:t>СЗД  : </a:t>
            </a: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«Принятие решений АК»</a:t>
            </a:r>
            <a:endParaRPr lang="ru-RU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937189" y="980728"/>
            <a:ext cx="7084793" cy="71169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Аттестация проводится на заседании аттестационной комиссии организации с участием педагогического работника.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3112" y="0"/>
            <a:ext cx="1180888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517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0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166BE8BD-E5BB-4E5D-8DCE-BF4912676D00}" type="slidenum">
              <a:rPr lang="ru-RU" sz="1000">
                <a:solidFill>
                  <a:srgbClr val="B13F9A">
                    <a:shade val="50000"/>
                  </a:srgb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z="1000">
              <a:solidFill>
                <a:srgbClr val="B13F9A">
                  <a:shade val="50000"/>
                </a:srgbClr>
              </a:solidFill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428596" y="1643050"/>
            <a:ext cx="8352928" cy="352839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могут быть уволены за несоответствие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занимаемой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должности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(ч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4 ст. 261 ТК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РФ): 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беременные женщины;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женщины, имеющие детей в возрасте до 3 лет;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одинокие матери, воспитывающие ребенка в возрасте до 18 лет или ребенка в возрасте до 14 лет, а также иные лица, воспитывающие ребенка-инвалида в возрасте до 18 лет или ребенка в возрасте до 14 лет без матери;</a:t>
            </a:r>
          </a:p>
          <a:p>
            <a:pPr marL="285750" lvl="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родители (иные законные представители ребенка), являющиеся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единственными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кормильцами ребенка-инвалида в возрасте до 18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лет,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либо единственными кормильцами ребенка в возрасте до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3лет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семье, воспитывающей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3-х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более малолетних детей, если другой родитель (иной законный представитель ребенка) не состоит в трудовых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отношениях .</a:t>
            </a:r>
          </a:p>
        </p:txBody>
      </p:sp>
      <p:sp>
        <p:nvSpPr>
          <p:cNvPr id="9222" name="Прямоугольник 16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Ограничения </a:t>
            </a:r>
            <a:r>
              <a:rPr lang="ru-RU" b="1" dirty="0">
                <a:solidFill>
                  <a:srgbClr val="C00000"/>
                </a:solidFill>
                <a:latin typeface="Arial" charset="0"/>
              </a:rPr>
              <a:t>на увольнение </a:t>
            </a:r>
            <a:endParaRPr lang="ru-RU" b="1" dirty="0" smtClean="0">
              <a:solidFill>
                <a:srgbClr val="C00000"/>
              </a:solidFill>
              <a:latin typeface="Arial" charset="0"/>
            </a:endParaRP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за </a:t>
            </a:r>
            <a:r>
              <a:rPr lang="ru-RU" b="1" dirty="0">
                <a:solidFill>
                  <a:srgbClr val="C00000"/>
                </a:solidFill>
                <a:latin typeface="Arial" charset="0"/>
              </a:rPr>
              <a:t>несоответствие занимаемой должности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84" y="0"/>
            <a:ext cx="125961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46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2150</TotalTime>
  <Words>2095</Words>
  <Application>Microsoft Office PowerPoint</Application>
  <PresentationFormat>Экран (4:3)</PresentationFormat>
  <Paragraphs>274</Paragraphs>
  <Slides>20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Сравнительный анализ уровня квалификации педагогических работников 3 квартал 2016года и 3 квартал 2015года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Власенко Маргарита Борисовна</dc:creator>
  <cp:lastModifiedBy>krislall4</cp:lastModifiedBy>
  <cp:revision>183</cp:revision>
  <cp:lastPrinted>2014-07-04T08:02:55Z</cp:lastPrinted>
  <dcterms:created xsi:type="dcterms:W3CDTF">2014-06-26T09:48:17Z</dcterms:created>
  <dcterms:modified xsi:type="dcterms:W3CDTF">2016-10-18T12:47:04Z</dcterms:modified>
</cp:coreProperties>
</file>